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4" r:id="rId4"/>
  </p:sldMasterIdLst>
  <p:notesMasterIdLst>
    <p:notesMasterId r:id="rId26"/>
  </p:notesMasterIdLst>
  <p:handoutMasterIdLst>
    <p:handoutMasterId r:id="rId27"/>
  </p:handoutMasterIdLst>
  <p:sldIdLst>
    <p:sldId id="295" r:id="rId5"/>
    <p:sldId id="296" r:id="rId6"/>
    <p:sldId id="282" r:id="rId7"/>
    <p:sldId id="297" r:id="rId8"/>
    <p:sldId id="304" r:id="rId9"/>
    <p:sldId id="305" r:id="rId10"/>
    <p:sldId id="285" r:id="rId11"/>
    <p:sldId id="306" r:id="rId12"/>
    <p:sldId id="307" r:id="rId13"/>
    <p:sldId id="308" r:id="rId14"/>
    <p:sldId id="298" r:id="rId15"/>
    <p:sldId id="310" r:id="rId16"/>
    <p:sldId id="309" r:id="rId17"/>
    <p:sldId id="312" r:id="rId18"/>
    <p:sldId id="313" r:id="rId19"/>
    <p:sldId id="311" r:id="rId20"/>
    <p:sldId id="314" r:id="rId21"/>
    <p:sldId id="286" r:id="rId22"/>
    <p:sldId id="294" r:id="rId23"/>
    <p:sldId id="299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293" autoAdjust="0"/>
  </p:normalViewPr>
  <p:slideViewPr>
    <p:cSldViewPr snapToGrid="0">
      <p:cViewPr varScale="1">
        <p:scale>
          <a:sx n="75" d="100"/>
          <a:sy n="75" d="100"/>
        </p:scale>
        <p:origin x="974" y="58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4/22/2025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4/22/2025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1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75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7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54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60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67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8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34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08201"/>
            <a:ext cx="10058399" cy="3760891"/>
          </a:xfrm>
        </p:spPr>
        <p:txBody>
          <a:bodyPr lIns="91440">
            <a:normAutofit/>
          </a:bodyPr>
          <a:lstStyle>
            <a:lvl1pPr marL="347472" indent="-347472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000"/>
            </a:lvl1pPr>
            <a:lvl2pPr>
              <a:spcBef>
                <a:spcPts val="1200"/>
              </a:spcBef>
              <a:spcAft>
                <a:spcPts val="200"/>
              </a:spcAft>
              <a:defRPr sz="3000"/>
            </a:lvl2pPr>
            <a:lvl3pPr>
              <a:spcBef>
                <a:spcPts val="1200"/>
              </a:spcBef>
              <a:spcAft>
                <a:spcPts val="200"/>
              </a:spcAft>
              <a:defRPr sz="3000"/>
            </a:lvl3pPr>
            <a:lvl4pPr>
              <a:spcBef>
                <a:spcPts val="1200"/>
              </a:spcBef>
              <a:spcAft>
                <a:spcPts val="200"/>
              </a:spcAft>
              <a:defRPr sz="3000"/>
            </a:lvl4pPr>
            <a:lvl5pPr>
              <a:spcBef>
                <a:spcPts val="1200"/>
              </a:spcBef>
              <a:spcAft>
                <a:spcPts val="200"/>
              </a:spcAft>
              <a:defRPr sz="3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8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4297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274320" rIns="822960" bIns="548640" anchor="b" anchorCtr="0"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43681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DBCCDB-B58C-45B3-9E63-49F7B081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0" y="4334005"/>
            <a:ext cx="12192000" cy="252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44128-E256-C1DC-AC6D-2BF10AC41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5212" y="4609578"/>
            <a:ext cx="10058400" cy="129592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72A6B42-C371-4562-8E40-9EE1906C85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5212" y="5943600"/>
            <a:ext cx="10058400" cy="914400"/>
          </a:xfrm>
        </p:spPr>
        <p:txBody>
          <a:bodyPr lIns="9144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500" dirty="0">
                <a:solidFill>
                  <a:schemeClr val="bg1"/>
                </a:solidFill>
              </a:rPr>
              <a:t>Click to add subtitle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504FFB-1664-4F66-BC31-100C8DD98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0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B45578D-1855-4EC0-9E45-E1630D11A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34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C93482C2-6151-4050-9F16-9952B0A01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8432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8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82849"/>
            <a:ext cx="10058399" cy="3956692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8404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>
              <a:spcBef>
                <a:spcPts val="1200"/>
              </a:spcBef>
              <a:spcAft>
                <a:spcPts val="200"/>
              </a:spcAft>
              <a:defRPr sz="2400"/>
            </a:lvl3pPr>
            <a:lvl4pPr>
              <a:spcBef>
                <a:spcPts val="1200"/>
              </a:spcBef>
              <a:spcAft>
                <a:spcPts val="200"/>
              </a:spcAft>
              <a:defRPr sz="2400"/>
            </a:lvl4pPr>
            <a:lvl5pPr>
              <a:spcBef>
                <a:spcPts val="1200"/>
              </a:spcBef>
              <a:spcAft>
                <a:spcPts val="200"/>
              </a:spcAft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3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822960" anchor="b" anchorCtr="0">
            <a:noAutofit/>
          </a:bodyPr>
          <a:lstStyle>
            <a:lvl1pPr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9DF17D8-A326-44D6-A77D-42DA99E927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5389" y="4735798"/>
            <a:ext cx="6692313" cy="8458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76752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1" y="2183367"/>
            <a:ext cx="4998720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BEAF6B01-7E55-3A14-DE85-588680B0910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03438" y="2183367"/>
            <a:ext cx="4672294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13635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3"/>
            <a:ext cx="9966960" cy="14507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94560"/>
            <a:ext cx="6024003" cy="3754425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 marL="347472" indent="-347472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06640" y="2194560"/>
            <a:ext cx="4067175" cy="3754425"/>
          </a:xfrm>
          <a:solidFill>
            <a:schemeClr val="tx1">
              <a:lumMod val="85000"/>
              <a:lumOff val="15000"/>
            </a:schemeClr>
          </a:solidFill>
        </p:spPr>
        <p:txBody>
          <a:bodyPr lIns="274320" tIns="274320" rIns="274320" bIns="274320">
            <a:normAutofit/>
          </a:bodyPr>
          <a:lstStyle>
            <a:lvl1pPr marL="512064" indent="-512064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65836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4124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3pPr>
            <a:lvl4pPr marL="102412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4pPr>
            <a:lvl5pPr marL="120700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1493E3-605E-569A-BC16-ACFDDE98E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097280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303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82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and 2 Columns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676" y="286603"/>
            <a:ext cx="6024004" cy="178852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487FB7-F6EE-0454-5FB0-228B2EBCB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30366" y="2166571"/>
            <a:ext cx="60301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E27ABCA-7CD7-B1C6-D787-E3B8959F7FE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9763" y="287338"/>
            <a:ext cx="4067175" cy="2801123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9763" y="3416796"/>
            <a:ext cx="4067175" cy="2801124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1676" y="2258012"/>
            <a:ext cx="6024003" cy="3959908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>
              <a:spcBef>
                <a:spcPts val="1200"/>
              </a:spcBef>
              <a:spcAft>
                <a:spcPts val="200"/>
              </a:spcAft>
              <a:defRPr sz="2000"/>
            </a:lvl2pPr>
            <a:lvl3pPr>
              <a:spcBef>
                <a:spcPts val="1200"/>
              </a:spcBef>
              <a:spcAft>
                <a:spcPts val="200"/>
              </a:spcAft>
              <a:defRPr sz="1600"/>
            </a:lvl3pPr>
            <a:lvl4pPr>
              <a:spcBef>
                <a:spcPts val="1200"/>
              </a:spcBef>
              <a:spcAft>
                <a:spcPts val="200"/>
              </a:spcAft>
              <a:defRPr sz="1600"/>
            </a:lvl4pPr>
            <a:lvl5pPr>
              <a:spcBef>
                <a:spcPts val="1200"/>
              </a:spcBef>
              <a:spcAft>
                <a:spcPts val="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25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85" y="640080"/>
            <a:ext cx="3690257" cy="245067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3255512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59485" y="3429000"/>
            <a:ext cx="3690257" cy="2440094"/>
          </a:xfrm>
        </p:spPr>
        <p:txBody>
          <a:bodyPr lIns="9144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6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84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64DCA-A9BF-A892-3059-84E13570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3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7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6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8" r:id="rId2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docs.google.com/spreadsheets/d/12U0kQzoSNBY8Tv9a5L9nxfHX_4_KhSaG/edit?usp=drive_link&amp;ouid=114522139830880122868&amp;rtpof=true&amp;sd=tru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logodownload.org/microsoft-excel-log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ABC CALL VOLUME TREND ANALYSIS</a:t>
            </a:r>
          </a:p>
        </p:txBody>
      </p:sp>
    </p:spTree>
    <p:extLst>
      <p:ext uri="{BB962C8B-B14F-4D97-AF65-F5344CB8AC3E}">
        <p14:creationId xmlns:p14="http://schemas.microsoft.com/office/powerpoint/2010/main" val="2076879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90A6-8105-9F7C-CFA4-FD3F382D3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2ED97-9C72-E0EC-FECB-6E4853FC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29" y="1971040"/>
            <a:ext cx="3343742" cy="4291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C79CAC-2C44-3D83-EA0D-669CF282B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280" y="1971040"/>
            <a:ext cx="3343741" cy="4291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5E31E6-804F-35BA-D69C-410366066EB4}"/>
              </a:ext>
            </a:extLst>
          </p:cNvPr>
          <p:cNvSpPr txBox="1"/>
          <p:nvPr/>
        </p:nvSpPr>
        <p:spPr>
          <a:xfrm>
            <a:off x="7508240" y="2194560"/>
            <a:ext cx="43158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WHERE WRAPPED BY WAS NULL WERE ANSWERED OR TRANSFERRED CALLS. SO REPLACED THEM WITH VALUE ‘AGENT’.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OF THE NULL VALUES WERE REPLACED BY VALUE ‘NOT AVAILABLE’ IN WRAPPED BY COLUMN.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9824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AD8A-1DD0-5798-279E-723AFBF2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-142240"/>
            <a:ext cx="12009120" cy="1450757"/>
          </a:xfrm>
        </p:spPr>
        <p:txBody>
          <a:bodyPr>
            <a:normAutofit/>
          </a:bodyPr>
          <a:lstStyle/>
          <a:p>
            <a:r>
              <a:rPr lang="en-US" sz="3600" dirty="0"/>
              <a:t>TASK 1: WHAT IS THE AVERAGE DURATION OF CALLS FOR EACH TIME BUCKET?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E50FB-473C-3BEA-8431-B03765A8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CFD42C-9F4E-2D2B-754C-DED3325D89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2434D-1613-CC5E-7C79-83FEE093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2720"/>
            <a:ext cx="12192000" cy="491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13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C9E-79D8-E155-367D-91B8A7E2B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479" y="0"/>
            <a:ext cx="11815042" cy="1300480"/>
          </a:xfrm>
        </p:spPr>
        <p:txBody>
          <a:bodyPr>
            <a:normAutofit/>
          </a:bodyPr>
          <a:lstStyle/>
          <a:p>
            <a:r>
              <a:rPr lang="en-US" sz="3600" dirty="0"/>
              <a:t> TASK 2: CAN YOU CREATE A CHART OR GRAPH THAT SHOWS THE NUMBER OF CALLS RECEIVED IN EACH TIME BUCKET?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E846-DDE3-1A06-4988-EF510814A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E6745-AD11-125D-0025-7B6E016482A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D8831-751B-7F53-2718-D8C75F7F0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600"/>
            <a:ext cx="12192000" cy="48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0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71F8F-B022-B13C-44AE-D1FB91E037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600" y="-55563"/>
            <a:ext cx="12090400" cy="1371601"/>
          </a:xfrm>
        </p:spPr>
        <p:txBody>
          <a:bodyPr>
            <a:normAutofit/>
          </a:bodyPr>
          <a:lstStyle/>
          <a:p>
            <a:r>
              <a:rPr lang="en-US" sz="3600" dirty="0"/>
              <a:t>TASK 3:  WHAT IS THE MINIMUM NUMBER OF AGENTS REQUIRED IN EACH TIME BUCKET TO REDUCE THE ABANDON RATE TO 10%?</a:t>
            </a:r>
            <a:endParaRPr lang="en-IN" sz="36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F0A077F-B9B6-FDD8-8986-A8F39EE1D6B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096000" y="1316038"/>
            <a:ext cx="6096000" cy="506412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AE761D-8D04-07B2-8027-FE2398E39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5720"/>
            <a:ext cx="5831840" cy="506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97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FA82-D923-769C-F537-364E74B74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E7B30-7DEF-CFD3-830E-FC43372A1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F4C8A-1E37-2E0C-F48C-AAA7A62E349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20E45-CBCB-EED0-CA00-37B925BEF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1C407B-C952-A213-469C-EDB7152D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01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FC2DD6-6ADC-9D31-B265-11D0C65FB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0960"/>
            <a:ext cx="1219200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25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D28E-D04B-294B-46D0-D5FAAAFD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" y="286603"/>
            <a:ext cx="11988800" cy="1450757"/>
          </a:xfrm>
        </p:spPr>
        <p:txBody>
          <a:bodyPr>
            <a:noAutofit/>
          </a:bodyPr>
          <a:lstStyle/>
          <a:p>
            <a:r>
              <a:rPr lang="en-US" sz="3600" dirty="0"/>
              <a:t>TASK4:  PROPOSE A MANPOWER PLAN FOR EACH TIME BUCKET THROUGHOUT THE DAY, KEEPING THE MAXIMUM ABANDON RATE AT 10%.</a:t>
            </a:r>
            <a:endParaRPr lang="en-IN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244F9B-E6C8-456C-2DDD-2035CC5DC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969"/>
            <a:ext cx="3972479" cy="4708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EF617C-BFBD-C443-2101-D8B58653E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1" y="1737360"/>
            <a:ext cx="7985760" cy="45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50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FED12-B123-CD63-C0B8-E29B5BC14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A13688-CC9C-D3BD-0F51-72BFE849E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3760" y="0"/>
            <a:ext cx="8778240" cy="3429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25ACD6-2CBB-B19F-E7D4-F7790A56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1376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13D916-97BD-68D9-B42C-CB88C749C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760" y="3429000"/>
            <a:ext cx="877824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61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 descr="Business team brainstorming">
            <a:extLst>
              <a:ext uri="{FF2B5EF4-FFF2-40B4-BE49-F238E27FC236}">
                <a16:creationId xmlns:a16="http://schemas.microsoft.com/office/drawing/2014/main" id="{424B3BE0-07C0-D05C-0B61-4BE33E9E08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77" b="2727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207F5D-5F40-264B-0403-3682CB3DC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tIns="274320" rIns="822960" bIns="914400" anchor="b" anchorCtr="0"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042288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1CDF-C16E-D9FB-0490-6752F3BA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19" y="804763"/>
            <a:ext cx="9966960" cy="841157"/>
          </a:xfrm>
        </p:spPr>
        <p:txBody>
          <a:bodyPr/>
          <a:lstStyle/>
          <a:p>
            <a:r>
              <a:rPr lang="en-US" dirty="0"/>
              <a:t> RESULT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F8E5A-CF7D-4AEA-7B11-1CF53A729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1859280"/>
            <a:ext cx="11592560" cy="445008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average time duration of a call is 140 seconds.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agent on an average can handle 116 calls per day.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Consistent average call durations across all time buckets suggest stable operations, uniform service quality, efficient call handling, consistent customer </a:t>
            </a:r>
            <a:r>
              <a:rPr lang="en-US" dirty="0" err="1"/>
              <a:t>behaviour</a:t>
            </a:r>
            <a:r>
              <a:rPr lang="en-US" dirty="0"/>
              <a:t> patterns.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maximum number of agents required is in the morning hours from 9am to 2pm, and the least number of agents required is at night hours from 11pm to 5am.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 present, no agents are available during the night shifts, therefore the company should hire more agents for night shifts or consider changing the shifts of some agents.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1670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4E67-57A4-9825-9E94-C2B258A6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3D74-CBD0-AEEC-7CF1-ED875B10D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TECH-STACK USED</a:t>
            </a:r>
          </a:p>
          <a:p>
            <a:r>
              <a:rPr lang="en-US" dirty="0"/>
              <a:t>INSIGHTS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8163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16DB-BC4C-330B-1179-90F5684F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6" name="Content Placeholder 14" descr="Office clerk searching for files">
            <a:extLst>
              <a:ext uri="{FF2B5EF4-FFF2-40B4-BE49-F238E27FC236}">
                <a16:creationId xmlns:a16="http://schemas.microsoft.com/office/drawing/2014/main" id="{08637BD7-EBE7-9B0F-2D96-E02697A450F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40888" y="288896"/>
            <a:ext cx="4064924" cy="2797233"/>
          </a:xfrm>
        </p:spPr>
      </p:pic>
      <p:pic>
        <p:nvPicPr>
          <p:cNvPr id="7" name="Content Placeholder 19" descr="Three women brainstorming">
            <a:extLst>
              <a:ext uri="{FF2B5EF4-FFF2-40B4-BE49-F238E27FC236}">
                <a16:creationId xmlns:a16="http://schemas.microsoft.com/office/drawing/2014/main" id="{C5646C18-01E0-75C8-7655-4411D8143C9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39763" y="3417230"/>
            <a:ext cx="4067175" cy="2800077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71E581-3C99-81DE-3F57-81E7595DC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676" y="2258012"/>
            <a:ext cx="6603124" cy="395990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project has aided me in understanding the importance of data analytics in customer experience analysis by providing valuable insights necessary for the data driven decision making.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Through this project, I gained insights into several aspects including call abandonment rates, call duration distribution, call volume, agent allocation and strategies for devising a workforce plan aimed at reducing abandoned calls.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68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" r="4"/>
          <a:stretch/>
        </p:blipFill>
        <p:spPr>
          <a:xfrm>
            <a:off x="630936" y="640080"/>
            <a:ext cx="5605382" cy="430784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0" y="3429000"/>
            <a:ext cx="5740399" cy="2440094"/>
          </a:xfrm>
        </p:spPr>
        <p:txBody>
          <a:bodyPr vert="horz" lIns="91440" tIns="45720" rIns="0" bIns="45720" rtlCol="0" anchor="t">
            <a:normAutofit/>
          </a:bodyPr>
          <a:lstStyle/>
          <a:p>
            <a:r>
              <a:rPr lang="en-US" dirty="0"/>
              <a:t>HYPERLINK TO EXCEL SHEET:</a:t>
            </a:r>
          </a:p>
          <a:p>
            <a:r>
              <a:rPr lang="en-US" dirty="0">
                <a:hlinkClick r:id="rId4"/>
              </a:rPr>
              <a:t>https://docs.google.com/spreadsheets/d/12U0kQzoSNBY8Tv9a5L9nxfHX_4_KhSaG/edit?usp=drive_link&amp;ouid=114522139830880122868&amp;rtpof=true&amp;sd=true</a:t>
            </a:r>
            <a:endParaRPr lang="en-US" dirty="0"/>
          </a:p>
          <a:p>
            <a:r>
              <a:rPr lang="en-US" dirty="0"/>
              <a:t>HYPERLINK TO LOOM VIDEO FILES: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group of people">
            <a:extLst>
              <a:ext uri="{FF2B5EF4-FFF2-40B4-BE49-F238E27FC236}">
                <a16:creationId xmlns:a16="http://schemas.microsoft.com/office/drawing/2014/main" id="{09326C02-AA2C-C412-E1A4-A2EAFAA84A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" r="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5278DA-6C8A-199D-CC43-831ACF8AF1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bIns="548640" anchor="b" anchorCtr="0"/>
          <a:lstStyle/>
          <a:p>
            <a:r>
              <a:rPr lang="en-US" dirty="0"/>
              <a:t>PROJECT DESCRIPTION </a:t>
            </a:r>
          </a:p>
        </p:txBody>
      </p:sp>
    </p:spTree>
    <p:extLst>
      <p:ext uri="{BB962C8B-B14F-4D97-AF65-F5344CB8AC3E}">
        <p14:creationId xmlns:p14="http://schemas.microsoft.com/office/powerpoint/2010/main" val="297250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3709-886B-3B06-E9F0-11D361B52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40" y="2182849"/>
            <a:ext cx="10962639" cy="3956692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project focuses on analyzing a 23-day inbound calling dataset to assess agent performance and customer experience.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CX teams play a vital role by analyzing feedback, managing programs, and leveraging tools like IVR and Predictive Analytics to enhance customer satisfaction.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project highlights the importance of inbound support in attracting, engaging, and delighting customers to build loyalty.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a Data Analyst, we received dataset with details about the incoming calls and queries and we are required to analyze the data and provide insights to those queries.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do this, we will use Microsoft Excel for data pre-processing and EDA to get the required insights.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31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79AB-5243-003A-09EA-3F06D871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46" y="1812543"/>
            <a:ext cx="3517567" cy="2093975"/>
          </a:xfrm>
        </p:spPr>
        <p:txBody>
          <a:bodyPr/>
          <a:lstStyle/>
          <a:p>
            <a:r>
              <a:rPr lang="en-US" dirty="0"/>
              <a:t>TECH STACK USED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426D58-884B-5638-6002-23B83A263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26081" y="899233"/>
            <a:ext cx="3430215" cy="3430215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B1FB4E-2F0B-12E3-F582-7C732DBB2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7064" y="4329448"/>
            <a:ext cx="5928344" cy="1095992"/>
          </a:xfrm>
        </p:spPr>
        <p:txBody>
          <a:bodyPr/>
          <a:lstStyle/>
          <a:p>
            <a:r>
              <a:rPr lang="en-US" b="1" dirty="0"/>
              <a:t>Microsoft Excel 2016 </a:t>
            </a:r>
            <a:r>
              <a:rPr lang="en-US" dirty="0"/>
              <a:t>– A spreadsheet editor software used mainly by professionals to enter data in table format,  perform computations, plot graphs etc.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693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1EB8A-550C-FD10-975F-F9741F8A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92CC3-31D4-0797-7F74-D2579BCE1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8201"/>
            <a:ext cx="9804400" cy="42621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An agent works for 6 days a week.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On average, each agent takes 4 unplanned leaves per month.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An agent's total working hours are 9 hours, out of which 1.5 hours are spent on lunch and snacks in the office.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On average, an agent spends 60% of their total actual working hours (i.e., 60% of 7.5 hours) on calls with customers/users.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The total number of days in a month is 30.</a:t>
            </a:r>
          </a:p>
        </p:txBody>
      </p:sp>
    </p:spTree>
    <p:extLst>
      <p:ext uri="{BB962C8B-B14F-4D97-AF65-F5344CB8AC3E}">
        <p14:creationId xmlns:p14="http://schemas.microsoft.com/office/powerpoint/2010/main" val="361547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E49-D1D1-AC61-F6C4-AA6B07CA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33048-22A9-D939-B26C-9E8EDF36E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690465"/>
          </a:xfrm>
        </p:spPr>
        <p:txBody>
          <a:bodyPr>
            <a:normAutofit/>
          </a:bodyPr>
          <a:lstStyle/>
          <a:p>
            <a:r>
              <a:rPr lang="en-US" dirty="0"/>
              <a:t>AND DATA PRE-PROCESSING</a:t>
            </a:r>
          </a:p>
          <a:p>
            <a:endParaRPr lang="en-US" dirty="0"/>
          </a:p>
        </p:txBody>
      </p:sp>
      <p:pic>
        <p:nvPicPr>
          <p:cNvPr id="7" name="Picture Placeholder 7" descr="Business man sitting at a desk">
            <a:extLst>
              <a:ext uri="{FF2B5EF4-FFF2-40B4-BE49-F238E27FC236}">
                <a16:creationId xmlns:a16="http://schemas.microsoft.com/office/drawing/2014/main" id="{44F51528-7C6C-676D-62ED-40AB97D9C5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8" name="Picture Placeholder 9" descr="Handshake">
            <a:extLst>
              <a:ext uri="{FF2B5EF4-FFF2-40B4-BE49-F238E27FC236}">
                <a16:creationId xmlns:a16="http://schemas.microsoft.com/office/drawing/2014/main" id="{42986763-B4C8-5057-6222-0EC4939E71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9" name="Picture Placeholder 11" descr="A group of people meeting in a room and writing">
            <a:extLst>
              <a:ext uri="{FF2B5EF4-FFF2-40B4-BE49-F238E27FC236}">
                <a16:creationId xmlns:a16="http://schemas.microsoft.com/office/drawing/2014/main" id="{140AE90F-CD65-3895-59E8-B7606863E8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/>
        </p:blipFill>
        <p:spPr/>
      </p:pic>
    </p:spTree>
    <p:extLst>
      <p:ext uri="{BB962C8B-B14F-4D97-AF65-F5344CB8AC3E}">
        <p14:creationId xmlns:p14="http://schemas.microsoft.com/office/powerpoint/2010/main" val="143589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D6002-8C2F-9F53-B940-0AE8B3E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B2DC7-946C-FDAC-4EFB-DA44E66A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33600"/>
            <a:ext cx="5544324" cy="4100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BD387B-E64B-77FC-648F-AF625C83340D}"/>
              </a:ext>
            </a:extLst>
          </p:cNvPr>
          <p:cNvSpPr txBox="1"/>
          <p:nvPr/>
        </p:nvSpPr>
        <p:spPr>
          <a:xfrm>
            <a:off x="6898640" y="2214880"/>
            <a:ext cx="492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FIRSTLY, WE CHECHED FOR THE DUPLICATES</a:t>
            </a:r>
          </a:p>
          <a:p>
            <a:r>
              <a:rPr lang="en-US" dirty="0"/>
              <a:t> USING EXCEL’S BUILT-IN FUCTION AND THERE WAS NO DUPLICATES FOUND.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7216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5FF5-04BB-E9C3-ACA3-266F8848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84" y="286603"/>
            <a:ext cx="10741796" cy="1450757"/>
          </a:xfrm>
        </p:spPr>
        <p:txBody>
          <a:bodyPr/>
          <a:lstStyle/>
          <a:p>
            <a:r>
              <a:rPr lang="en-US" dirty="0"/>
              <a:t>DATA CLEANING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612B6-0642-C3D2-0075-259B0412F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84" y="2164079"/>
            <a:ext cx="7500756" cy="4135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592C08-B01C-E6C6-9E29-2C4000B58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441" y="2164079"/>
            <a:ext cx="2886478" cy="413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7573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E6FD3E-3033-4D44-9759-980DCC3E7F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Retrospect design</Template>
  <TotalTime>6025</TotalTime>
  <Words>646</Words>
  <Application>Microsoft Office PowerPoint</Application>
  <PresentationFormat>Widescreen</PresentationFormat>
  <Paragraphs>61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RetrospectVTI</vt:lpstr>
      <vt:lpstr>ABC CALL VOLUME TREND ANALYSIS</vt:lpstr>
      <vt:lpstr>Agenda</vt:lpstr>
      <vt:lpstr>PROJECT DESCRIPTION </vt:lpstr>
      <vt:lpstr>PROJECT DESCRIPTION</vt:lpstr>
      <vt:lpstr>TECH STACK USED</vt:lpstr>
      <vt:lpstr>ASSUMPTIONS</vt:lpstr>
      <vt:lpstr>INSIGHTS</vt:lpstr>
      <vt:lpstr>DATA CLEANING</vt:lpstr>
      <vt:lpstr>DATA CLEANING</vt:lpstr>
      <vt:lpstr>DATA CLEANING</vt:lpstr>
      <vt:lpstr>TASK 1: WHAT IS THE AVERAGE DURATION OF CALLS FOR EACH TIME BUCKET?</vt:lpstr>
      <vt:lpstr> TASK 2: CAN YOU CREATE A CHART OR GRAPH THAT SHOWS THE NUMBER OF CALLS RECEIVED IN EACH TIME BUCKET?</vt:lpstr>
      <vt:lpstr>TASK 3:  WHAT IS THE MINIMUM NUMBER OF AGENTS REQUIRED IN EACH TIME BUCKET TO REDUCE THE ABANDON RATE TO 10%?</vt:lpstr>
      <vt:lpstr>PowerPoint Presentation</vt:lpstr>
      <vt:lpstr>PowerPoint Presentation</vt:lpstr>
      <vt:lpstr>TASK4:  PROPOSE A MANPOWER PLAN FOR EACH TIME BUCKET THROUGHOUT THE DAY, KEEPING THE MAXIMUM ABANDON RATE AT 10%.</vt:lpstr>
      <vt:lpstr>PowerPoint Presentation</vt:lpstr>
      <vt:lpstr>RESULTS</vt:lpstr>
      <vt:lpstr> RESULT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Prachi Shinde</dc:creator>
  <cp:lastModifiedBy>Sujal Bhartiya</cp:lastModifiedBy>
  <cp:revision>3</cp:revision>
  <dcterms:created xsi:type="dcterms:W3CDTF">2024-12-13T12:48:02Z</dcterms:created>
  <dcterms:modified xsi:type="dcterms:W3CDTF">2025-04-22T13:22:27Z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